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8" r:id="rId12"/>
    <p:sldId id="269" r:id="rId13"/>
    <p:sldId id="274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54CA-CC15-4615-AFE4-2C013D9CF185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041BE-83F8-46AA-8326-6275D4309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1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041BE-83F8-46AA-8326-6275D4309C1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6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3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1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738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7758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52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5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5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3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3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0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1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0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5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305A-1AA3-4B9A-85AB-C14EB87679F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F3FDA7-39F5-4274-8E17-DFA3266FC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mc.org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mc.org.ru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673E70-858F-F28B-2EAA-EAD5B62B8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904242"/>
            <a:ext cx="11927840" cy="2011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3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января 2022 года – разработано и утверждено «Положения о территориальной психолого-медико-педагогической комиссии города Лесосибирска»; ПМПК стало ТПМПК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 Администрации города Лесосибирска от 28.01.2022 г. «Об утверждении Положения о территориальной психолого-медико-педагогической комиссии города Лесосибирска».</a:t>
            </a:r>
            <a:r>
              <a:rPr lang="ru-RU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87A3787-A097-26DB-93D6-F1940C8B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4320" y="2759710"/>
            <a:ext cx="10576560" cy="4474210"/>
          </a:xfrm>
        </p:spPr>
        <p:txBody>
          <a:bodyPr/>
          <a:lstStyle/>
          <a:p>
            <a:pPr lvl="0" algn="just">
              <a:lnSpc>
                <a:spcPct val="115000"/>
              </a:lnSpc>
              <a:buSzPts val="1300"/>
              <a:tabLst>
                <a:tab pos="41910" algn="l"/>
              </a:tabLs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проведенных заседаний комиссии: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79</a:t>
            </a:r>
            <a:r>
              <a:rPr lang="ru-RU" sz="32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заседаний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Периодичность заседаний комиссии: 2 раза в неделю.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300"/>
              <a:tabLst>
                <a:tab pos="41910" algn="l"/>
              </a:tabLst>
            </a:pP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300"/>
              <a:tabLst>
                <a:tab pos="41910" algn="l"/>
              </a:tabLs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детей: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297</a:t>
            </a:r>
            <a:r>
              <a:rPr lang="ru-RU" sz="32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прошедших комплексное психолого-медико-педагогическое обследование и получивших заключение ТПМПК.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300"/>
              <a:tabLst>
                <a:tab pos="4191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9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52F110-3C51-DEFC-3F2D-28E3ED132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466" y="-272846"/>
            <a:ext cx="11867534" cy="87015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Нормативно-правовые аспекты деятельности ПМПК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291" y="648929"/>
            <a:ext cx="11798709" cy="6209071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«Об образовании в РФ» от 29.12.2012 № 273-ФЗ (статья 42)</a:t>
            </a:r>
          </a:p>
          <a:p>
            <a:pPr marL="342900" indent="-342900">
              <a:buFontTx/>
              <a:buChar char="-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России от 20.09.2103 №1082 «Об утверждении Положения о психолого-медико-педагогической комиссии»</a:t>
            </a:r>
          </a:p>
          <a:p>
            <a:pPr marL="342900" indent="-3429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22.03.2021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№115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31.05.2021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286 "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утверждении федерального государственного образовательного стандарта начального общего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  <a:p>
            <a:pPr marL="342900" indent="-3429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19.12.2014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№1598 Приказ Министерства образования и науки Российской Федерации от 19.12.2014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1598 "Об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утверждении федерального государственного образовательного стандарта начального общего образования обучающихся с ограниченными возможностями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здоровья«</a:t>
            </a:r>
          </a:p>
          <a:p>
            <a:pPr marL="342900" indent="-34290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19.12.2014 №1599 "Об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)«</a:t>
            </a:r>
          </a:p>
          <a:p>
            <a:pPr marL="342900" indent="-34290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31.05.2021 № 287 "Об утверждении федерального государственного образовательного стандарта основного общего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  <a:p>
            <a:pPr marL="342900" indent="-3429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07.11.2018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189/1513 "Об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  <a:p>
            <a:pPr marL="342900" indent="-34290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07.11.2018 № 189/1512  "Об утверждении Порядка проведения государственной итоговой аттестации по образовательным программам среднего общего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</p:txBody>
      </p:sp>
    </p:spTree>
    <p:extLst>
      <p:ext uri="{BB962C8B-B14F-4D97-AF65-F5344CB8AC3E}">
        <p14:creationId xmlns:p14="http://schemas.microsoft.com/office/powerpoint/2010/main" val="12604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5817" y="732503"/>
            <a:ext cx="9681448" cy="5137355"/>
          </a:xfrm>
        </p:spPr>
        <p:txBody>
          <a:bodyPr>
            <a:normAutofit fontScale="92500" lnSpcReduction="10000"/>
          </a:bodyPr>
          <a:lstStyle/>
          <a:p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- Приказ Министерства образования и науки Красноярского края от 16 декабря 2014 г. № 50-04/1 «Об утверждении Порядка работы психолого-медико-педагогической комиссии»;</a:t>
            </a:r>
          </a:p>
          <a:p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- Постановление Администрации города Лесосибирска от 28.01.2022 г. «Об утверждении Положения о территориальной психолого-медико-педагогической комиссии города Лесосибирска».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Приказ Отдела образования администрации города Лесосибирска от 01.09. 2022 г. № 185/1  «Об утверждении состава и порядка работы территориальной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педагогической комиссии города Лесосибирска»;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Приказ Отдела образования администрации города Лесосибирска от 21.12.2022 г. № 320  «О внесении изменений в приказ №185/1 от 01.09.2022 «Об утверждении состава и порядка работы территориальной психолого-медико-педагогической комиссии города Лесосибирска (ТПМПК города Лесосибирска)»;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иные законодательные акты РФ, нормативно правовые акты РФ, Красноярского края, администрации города Лесосибирска, мет. Рекомендации Министерства Просвещения РФ и Министерства здравоохранения РФ.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8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1" y="319548"/>
            <a:ext cx="10677832" cy="580103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Территориальная психолого-медико-педагогическая комиссия создается администрацией г. Лесосибирска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целях своевременного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выявления детей с особенностями в физическом и (или) психическом развитии и (или) отклонениями в поведении, проведения их комплексного психолого-медико-педагогического обследования (далее - обследование) и подготовки по результатам обследования рекомендаций по оказанию им психолого-медико-педагогической помощи и организации их обучения и воспитания, а также подтверждения, уточнения или изменения ранее данных рекомендаций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 и порядок ежегодно утверждаются приказом начальника отдела образования.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Комиссию возглавляет руководитель. В состав Комиссии входит: педагог-психолог, учитель-дефектолог, учитель-логопед, педиатр, невролог, детский психиатр.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 об обследовании детей в Комиссии является, результаты обследования, а также иная информация, связанная с обследованием детей в Комиссии является конфиденциальной.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Комиссией осуществляется в 2 этапа: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анализ первичной информации о ребенке, сбор информации о социальных условиях жизни ребенка, сбор анамнестических сведений;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медицинское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обследование, психологическое обследование, педагогическое обследование, дефектологическое обследование, логопедическое обследование, доп. обследования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необходимости.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Запись в журнале на проведение обследования ребенка в Комиссии осуществляется при полной подаче документов.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сложных диагностических случаях специалисты Комиссии информируют родителей (законных представителей) о необходимости пройти дополнительное обследование в специализированных медицинских организациях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339" y="496528"/>
            <a:ext cx="10315629" cy="5314337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 имеют право повторно обращаться в Комиссию в случаях: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Смены уровня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обучающимся с ОВЗ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Снятия статуса ОВЗ;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Определения условий для сдачи ГИА-9, ГИА-11;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Прохождения МСЭ;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Стойких учебных трудностей в обучении по рекомендованной АООП.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 Комиссии действительно для представления родителем (законным представителем) в Отдел образования, образовательные организации в течение календарного года с даты его подписания;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Заключение, выданное Комиссией распространяет свое действие на соответствующий уровень образования обучающегося, воспитанника (дошкольное, начальное, основное, среднее, профессиональное) или до конца конкретного периода, указанного в заключении;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наличии показаний, специалисты психолого-педагогического консилиума образовательной организации оформляют заключение на ребенка и рекомендуют родителям повторно обратиться в Комиссию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3111" y="294969"/>
            <a:ext cx="10264876" cy="61648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Список документов, предоставляемых в ПМПК:</a:t>
            </a: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Определение образовательного маршрута (школа, ДОУ/родитель)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Если ребенок под опекой, то соответствующее распоряжение (копия)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Свидетельство о рождении (копия)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Копия паспорта родителя (законного представителя)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Коллегиальное заключение психолого-педагогического консилиума образовательной организации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Направление организации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Характеристика ребенка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Заключение психолога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Заключение логопеда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Социальный паспорт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Анамнестические сведения: подробная выписка из истории развития ребенка (от врача педиатра)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Табель успеваемости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(при необходимости)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Тетради по русскому и математике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Рисунки ребенка, выполненные самостоятельно без помощи взрослого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	Заключение комиссии о результатах ранее проведенного обследования ребенка (при наличии)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2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8865" y="201560"/>
            <a:ext cx="10825316" cy="61992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Представление документов на ПМПК для оформления/продления инвалидности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ребенок под опекой, то соответствующее распоряжение (копия)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Свидетельство о рождении (копия)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Копия паспорта родителя (законного представителя)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Справка по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инвалидности (копия)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ИПРА (копия)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Медицинские документы (выписки от врачей по основному заболеванию)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Коллегиальное заключение психолого-педагогического консилиума образовательной организации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Направление организации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Характеристика ребенка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Заключение психолога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Заключение логопеда (до 5 класса)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Социальный паспорт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Анамнестические сведения: подробная выписка из истории развития ребенка (от врача педиатра)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Тетради по русскому и математике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Рисунки ребенка, выполненные самостоятельно без помощи взрослого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	Заключение комиссии о результатах ранее проведенного обследования ребенка (при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наличии)</a:t>
            </a: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документы заверяются печатью, указывается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дата, в направлении и решении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должна стоять подпись родителя!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4336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002" y="388136"/>
            <a:ext cx="8911687" cy="1280890"/>
          </a:xfrm>
        </p:spPr>
        <p:txBody>
          <a:bodyPr/>
          <a:lstStyle/>
          <a:p>
            <a:r>
              <a:rPr lang="ru-RU" dirty="0"/>
              <a:t>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Сроки подачи документов в ПМПК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4336" y="1386348"/>
            <a:ext cx="9940412" cy="4468762"/>
          </a:xfrm>
        </p:spPr>
        <p:txBody>
          <a:bodyPr/>
          <a:lstStyle/>
          <a:p>
            <a:r>
              <a:rPr lang="ru-RU" sz="2800" dirty="0"/>
              <a:t>-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смена уровня – апрель-май; для выпускников 9 классов с умственной отсталостью – март – июнь;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специальные условия сдачи ГИА – для 9 классов: декабрь-январь;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11 классов: октябрь-ноябрь;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8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096" y="899652"/>
            <a:ext cx="9932169" cy="535366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 с умственной отсталостью, которым предстоит смена заключения на АОП ПО, должны в течение года посетить детского психиатра и получить справку для ПМПК.  На прием иметь при себе характеристику со школы и копию предыдущего заключения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ПМПК.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Если ребенку с УО исполнилось 18 лет, за справкой для ПМПК необходимо обратиться к взрослому психиатру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школе появляются дети, прибывшие из других населенных пунктов и регионов с заключениями ПМПК (АООП УО), им необходимо встать на учет к детскому психиатру во избежание проблем с выдачей заключений на АОП ПО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168" y="860083"/>
            <a:ext cx="11031794" cy="18536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необходимая информация о деятельности ТПМПК размещена на сайте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http://www.mimc.org.ru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разделе «Деятельность» - ПМПК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Среда,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15.00 до 17.00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консультативный день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ПМПК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2-10-75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A71811-9B9D-82AC-A337-9CD5AF78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2917559"/>
            <a:ext cx="11866880" cy="3429000"/>
          </a:xfrm>
        </p:spPr>
        <p:txBody>
          <a:bodyPr>
            <a:noAutofit/>
          </a:bodyPr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них: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66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– инвалидов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категориям: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107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 - определение образовательного маршрута;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изменение (определение) направления коррекционно- развивающей работы;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58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– смена уровня образования; 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45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- речевые группы от общего числа;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снятие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ОВЗ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- прохождение МСЭ;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– создание спец. условий сдачи ГИА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1574" y="1022903"/>
            <a:ext cx="9769936" cy="2265988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едагог-психолог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233</a:t>
            </a:r>
          </a:p>
          <a:p>
            <a:pPr marL="342900" indent="-342900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Учитель-логопед – 153</a:t>
            </a:r>
          </a:p>
          <a:p>
            <a:pPr marL="342900" indent="-342900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Учитель-дефектолог - 144</a:t>
            </a:r>
          </a:p>
          <a:p>
            <a:pPr marL="342900" indent="-342900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Социальный педагог – 7</a:t>
            </a:r>
          </a:p>
          <a:p>
            <a:pPr marL="342900" indent="-342900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Тьютор – 10</a:t>
            </a:r>
          </a:p>
          <a:p>
            <a:pPr marL="342900" indent="-342900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 доп. образования - 11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634390-E0B1-E29D-3087-C9E927F8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425256"/>
          </a:xfrm>
        </p:spPr>
        <p:txBody>
          <a:bodyPr>
            <a:normAutofit fontScale="90000"/>
          </a:bodyPr>
          <a:lstStyle/>
          <a:p>
            <a:pPr marL="457200" indent="449580"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Распределение детей по возрастам, прошедших ТПМПК в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2022-2023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уч. году</a:t>
            </a:r>
            <a:r>
              <a:rPr lang="ru-RU" sz="5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ru-RU" sz="5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FDE459B-3824-3F9A-5291-6A9FBE547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83985"/>
              </p:ext>
            </p:extLst>
          </p:nvPr>
        </p:nvGraphicFramePr>
        <p:xfrm>
          <a:off x="294640" y="1229360"/>
          <a:ext cx="11531599" cy="5120641"/>
        </p:xfrm>
        <a:graphic>
          <a:graphicData uri="http://schemas.openxmlformats.org/drawingml/2006/table">
            <a:tbl>
              <a:tblPr firstRow="1" firstCol="1" bandRow="1"/>
              <a:tblGrid>
                <a:gridCol w="1647511">
                  <a:extLst>
                    <a:ext uri="{9D8B030D-6E8A-4147-A177-3AD203B41FA5}">
                      <a16:colId xmlns:a16="http://schemas.microsoft.com/office/drawing/2014/main" xmlns="" val="618309802"/>
                    </a:ext>
                  </a:extLst>
                </a:gridCol>
                <a:gridCol w="1477351">
                  <a:extLst>
                    <a:ext uri="{9D8B030D-6E8A-4147-A177-3AD203B41FA5}">
                      <a16:colId xmlns:a16="http://schemas.microsoft.com/office/drawing/2014/main" xmlns="" val="1926757993"/>
                    </a:ext>
                  </a:extLst>
                </a:gridCol>
                <a:gridCol w="1679971">
                  <a:extLst>
                    <a:ext uri="{9D8B030D-6E8A-4147-A177-3AD203B41FA5}">
                      <a16:colId xmlns:a16="http://schemas.microsoft.com/office/drawing/2014/main" xmlns="" val="2889247162"/>
                    </a:ext>
                  </a:extLst>
                </a:gridCol>
                <a:gridCol w="1679971">
                  <a:extLst>
                    <a:ext uri="{9D8B030D-6E8A-4147-A177-3AD203B41FA5}">
                      <a16:colId xmlns:a16="http://schemas.microsoft.com/office/drawing/2014/main" xmlns="" val="2367351982"/>
                    </a:ext>
                  </a:extLst>
                </a:gridCol>
                <a:gridCol w="1236371">
                  <a:extLst>
                    <a:ext uri="{9D8B030D-6E8A-4147-A177-3AD203B41FA5}">
                      <a16:colId xmlns:a16="http://schemas.microsoft.com/office/drawing/2014/main" xmlns="" val="2368222574"/>
                    </a:ext>
                  </a:extLst>
                </a:gridCol>
                <a:gridCol w="1905212">
                  <a:extLst>
                    <a:ext uri="{9D8B030D-6E8A-4147-A177-3AD203B41FA5}">
                      <a16:colId xmlns:a16="http://schemas.microsoft.com/office/drawing/2014/main" xmlns="" val="2316076779"/>
                    </a:ext>
                  </a:extLst>
                </a:gridCol>
                <a:gridCol w="1905212">
                  <a:extLst>
                    <a:ext uri="{9D8B030D-6E8A-4147-A177-3AD203B41FA5}">
                      <a16:colId xmlns:a16="http://schemas.microsoft.com/office/drawing/2014/main" xmlns="" val="3708578754"/>
                    </a:ext>
                  </a:extLst>
                </a:gridCol>
              </a:tblGrid>
              <a:tr h="1715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Период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Раннего возраста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(от 0 до 3 лет)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Дошкольного возраста (от 3 до 6-7, до поступления в школу)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Младшего школьного возраста  (до 11 лет включительно)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Подросткового возраста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(12-18)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2516044"/>
                  </a:ext>
                </a:extLst>
              </a:tr>
              <a:tr h="97471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23.08.2022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09.06.2023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Первично обратившихся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0591765"/>
                  </a:ext>
                </a:extLst>
              </a:tr>
              <a:tr h="1528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Повторно обратившихся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0959460"/>
                  </a:ext>
                </a:extLst>
              </a:tr>
              <a:tr h="901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Итого человек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год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283" marR="6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849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2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2332D8-C1D7-5783-C4EF-021F4B9A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213359"/>
            <a:ext cx="10922615" cy="623168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 категориям больше всего обследовано  детей в возрасте от 3 лет до 6-7 (до поступления в школу), причем больше первично обратившихся, что обусловлено возросшей частотой обращений по открытию комбинированных и компенсирующих групп в ДОУ.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обследуемых подростков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(всего же  обследуемых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-98),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показатель  высок по причине   изменения уровней образования у данной категории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определения специальных условий сдачи ГИА, изменения (определения) направления коррекционно-развивающей работы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7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AF3385-0D7A-0FC3-7E3F-6108EFDD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3037" y="-152400"/>
            <a:ext cx="12120880" cy="1219200"/>
          </a:xfrm>
        </p:spPr>
        <p:txBody>
          <a:bodyPr>
            <a:no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Рекомендовано адаптированных образовательных программ  и основных образовательных программ</a:t>
            </a:r>
            <a: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sz="2000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5785C07-7E0E-D58F-DA27-935DA9B13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79725"/>
              </p:ext>
            </p:extLst>
          </p:nvPr>
        </p:nvGraphicFramePr>
        <p:xfrm>
          <a:off x="290052" y="481314"/>
          <a:ext cx="11901948" cy="6255343"/>
        </p:xfrm>
        <a:graphic>
          <a:graphicData uri="http://schemas.openxmlformats.org/drawingml/2006/table">
            <a:tbl>
              <a:tblPr firstRow="1" firstCol="1" bandRow="1"/>
              <a:tblGrid>
                <a:gridCol w="1733738">
                  <a:extLst>
                    <a:ext uri="{9D8B030D-6E8A-4147-A177-3AD203B41FA5}">
                      <a16:colId xmlns:a16="http://schemas.microsoft.com/office/drawing/2014/main" xmlns="" val="2031687667"/>
                    </a:ext>
                  </a:extLst>
                </a:gridCol>
                <a:gridCol w="1373102">
                  <a:extLst>
                    <a:ext uri="{9D8B030D-6E8A-4147-A177-3AD203B41FA5}">
                      <a16:colId xmlns:a16="http://schemas.microsoft.com/office/drawing/2014/main" xmlns="" val="3761881309"/>
                    </a:ext>
                  </a:extLst>
                </a:gridCol>
                <a:gridCol w="1356524">
                  <a:extLst>
                    <a:ext uri="{9D8B030D-6E8A-4147-A177-3AD203B41FA5}">
                      <a16:colId xmlns:a16="http://schemas.microsoft.com/office/drawing/2014/main" xmlns="" val="4107242241"/>
                    </a:ext>
                  </a:extLst>
                </a:gridCol>
                <a:gridCol w="1356524">
                  <a:extLst>
                    <a:ext uri="{9D8B030D-6E8A-4147-A177-3AD203B41FA5}">
                      <a16:colId xmlns:a16="http://schemas.microsoft.com/office/drawing/2014/main" xmlns="" val="576413210"/>
                    </a:ext>
                  </a:extLst>
                </a:gridCol>
                <a:gridCol w="1210403">
                  <a:extLst>
                    <a:ext uri="{9D8B030D-6E8A-4147-A177-3AD203B41FA5}">
                      <a16:colId xmlns:a16="http://schemas.microsoft.com/office/drawing/2014/main" xmlns="" val="2055633550"/>
                    </a:ext>
                  </a:extLst>
                </a:gridCol>
                <a:gridCol w="1143041">
                  <a:extLst>
                    <a:ext uri="{9D8B030D-6E8A-4147-A177-3AD203B41FA5}">
                      <a16:colId xmlns:a16="http://schemas.microsoft.com/office/drawing/2014/main" xmlns="" val="2956750275"/>
                    </a:ext>
                  </a:extLst>
                </a:gridCol>
                <a:gridCol w="1864308">
                  <a:extLst>
                    <a:ext uri="{9D8B030D-6E8A-4147-A177-3AD203B41FA5}">
                      <a16:colId xmlns:a16="http://schemas.microsoft.com/office/drawing/2014/main" xmlns="" val="2228358447"/>
                    </a:ext>
                  </a:extLst>
                </a:gridCol>
                <a:gridCol w="1864308">
                  <a:extLst>
                    <a:ext uri="{9D8B030D-6E8A-4147-A177-3AD203B41FA5}">
                      <a16:colId xmlns:a16="http://schemas.microsoft.com/office/drawing/2014/main" xmlns="" val="1747144617"/>
                    </a:ext>
                  </a:extLst>
                </a:gridCol>
              </a:tblGrid>
              <a:tr h="172675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Рекомендовано адаптированных образовательных программ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538738"/>
                  </a:ext>
                </a:extLst>
              </a:tr>
              <a:tr h="172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полугодие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2081212"/>
                  </a:ext>
                </a:extLst>
              </a:tr>
              <a:tr h="345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дошкольный возраст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возраст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дошкольный возраст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возраст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полугодие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полугодие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2021-22 уч.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0459639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глухих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0557867"/>
                  </a:ext>
                </a:extLst>
              </a:tr>
              <a:tr h="379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слабослышащих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8734026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слепых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260385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слабовидящих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9247182"/>
                  </a:ext>
                </a:extLst>
              </a:tr>
              <a:tr h="345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с нарушениями речи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0772270"/>
                  </a:ext>
                </a:extLst>
              </a:tr>
              <a:tr h="518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с нарушением опорно-двигательного аппарата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6644684"/>
                  </a:ext>
                </a:extLst>
              </a:tr>
              <a:tr h="345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с задержкой психического развития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2165417"/>
                  </a:ext>
                </a:extLst>
              </a:tr>
              <a:tr h="345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с умственной отсталостью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5750382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легкой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3498453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умеренной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9098658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тяжелой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3930805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глубокой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1917683"/>
                  </a:ext>
                </a:extLst>
              </a:tr>
              <a:tr h="345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со сложным дефектом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3450009"/>
                  </a:ext>
                </a:extLst>
              </a:tr>
              <a:tr h="518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с расстройствами аутистического спектра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7551152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диагностическая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5128647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ДО, НОО,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ООО,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058266"/>
                  </a:ext>
                </a:extLst>
              </a:tr>
              <a:tr h="345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отправлены на дообследование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3200259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ГИА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165134"/>
                  </a:ext>
                </a:extLst>
              </a:tr>
              <a:tr h="172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98500" algn="l"/>
                        </a:tabLs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807" marR="3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1574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7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0D0C8B-CB68-7014-1490-F5C989A8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4" y="2750431"/>
            <a:ext cx="12192000" cy="38715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 была осуществлена деятельность по  приведению документации  в  соответствие  требованиям  нормативно-правовой базы: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разработан и утвержден состав и порядок работы  территориальной психолого-медико-педагогической комиссии города Лесосибирска;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обновлена информация на сайте –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www.mimc.org.ru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 «Деятельность»  - ПМПК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учет детей, прошедших ТПМПК, ведется в отдельной подсистеме КИАСУО-ПМПК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6A9705-A119-9007-BCF9-73DE1245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562314"/>
            <a:ext cx="11866880" cy="5768022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2023/2024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изменение режима: 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,14.00-17.00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(диагностика совместно с детским врачом психиатром);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четверг, 09.00-12.00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дошкольники, в том числе выездные ПМПК в ДОУ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399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26A45D-861E-F912-1C36-99604E3D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709738"/>
            <a:ext cx="12120880" cy="3888422"/>
          </a:xfrm>
        </p:spPr>
        <p:txBody>
          <a:bodyPr>
            <a:noAutofit/>
          </a:bodyPr>
          <a:lstStyle/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проблемы посещения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психиатра не первый год работает 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обратного талона  </a:t>
            </a:r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 приема детского психиатра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позволяет получить заключение ТПМПК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1830</TotalTime>
  <Words>1260</Words>
  <Application>Microsoft Office PowerPoint</Application>
  <PresentationFormat>Произвольный</PresentationFormat>
  <Paragraphs>293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С января 2022 года – разработано и утверждено «Положения о территориальной психолого-медико-педагогической комиссии города Лесосибирска»; ПМПК стало ТПМПК Постановление Администрации города Лесосибирска от 28.01.2022 г. «Об утверждении Положения о территориальной психолого-медико-педагогической комиссии города Лесосибирска». </vt:lpstr>
      <vt:lpstr>      Из них: 66 детей – инвалидов По категориям: - 107 детей  - определение образовательного маршрута; - 25 детей – изменение (определение) направления коррекционно- развивающей работы; - 58 детей – смена уровня образования;  - 45 детей - речевые группы от общего числа;  - 3 ребенка - снятие статуса ОВЗ ; - 47 детей - прохождение МСЭ; - 12 детей – создание спец. условий сдачи ГИА </vt:lpstr>
      <vt:lpstr>Презентация PowerPoint</vt:lpstr>
      <vt:lpstr> Распределение детей по возрастам, прошедших ТПМПК в 2022-2023 уч. году </vt:lpstr>
      <vt:lpstr>По возрастным категориям больше всего обследовано  детей в возрасте от 3 лет до 6-7 (до поступления в школу), причем больше первично обратившихся, что обусловлено возросшей частотой обращений по открытию комбинированных и компенсирующих групп в ДОУ.   Количество повторно обследуемых подростков 85 человек (всего же  обследуемых -98), данный показатель  высок по причине   изменения уровней образования у данной категории обучающихся, определения специальных условий сдачи ГИА, изменения (определения) направления коррекционно-развивающей работы </vt:lpstr>
      <vt:lpstr> Рекомендовано адаптированных образовательных программ  и основных образовательных программ </vt:lpstr>
      <vt:lpstr>В 2022/2023 учебном году  была осуществлена деятельность по  приведению документации  в  соответствие  требованиям  нормативно-правовой базы:   - разработан и утвержден состав и порядок работы  территориальной психолого-медико-педагогической комиссии города Лесосибирска; - обновлена информация на сайте – www.mimc.org.ru (раздел «Деятельность»  - ПМПК) - учет детей, прошедших ТПМПК, ведется в отдельной подсистеме КИАСУО-ПМПК  </vt:lpstr>
      <vt:lpstr>В  2023/2024 учебном году изменение режима:  - вторник,14.00-17.00– школьники (диагностика совместно с детским врачом психиатром); - четверг, 09.00-12.00 – дошкольники, в том числе выездные ПМПК в ДОУ  </vt:lpstr>
      <vt:lpstr>Для ликвидации проблемы посещения детского психиатра не первый год работает система обратного талона  после  приема детского психиатра, который позволяет получить заключение ТПМПК  </vt:lpstr>
      <vt:lpstr>Нормативно-правовые аспекты деятельности ПМПК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 Сроки подачи документов в ПМПК </vt:lpstr>
      <vt:lpstr>Презентация PowerPoint</vt:lpstr>
      <vt:lpstr>Вся необходимая информация о деятельности ТПМПК размещена на сайте http://www.mimc.org.ru/ в разделе «Деятельность» - ПМПК    Среда, с 15.00 до 17.00  -  консультативный день  телефон ПМПК  2-10-75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января 2022 года – городская ПМПК была переименована в территориальную ПМПК Постановление Администрации города Лесосибирска от 28.01.2022 г. «Об утверждении Положения о территориальной психолого-медико-педагогической комиссии города Лесосибирска». </dc:title>
  <dc:creator>User</dc:creator>
  <cp:lastModifiedBy>ПМПК</cp:lastModifiedBy>
  <cp:revision>46</cp:revision>
  <dcterms:created xsi:type="dcterms:W3CDTF">2022-09-12T11:10:52Z</dcterms:created>
  <dcterms:modified xsi:type="dcterms:W3CDTF">2023-09-26T07:10:21Z</dcterms:modified>
</cp:coreProperties>
</file>