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83" r:id="rId5"/>
    <p:sldId id="284" r:id="rId6"/>
    <p:sldId id="282" r:id="rId7"/>
    <p:sldId id="279" r:id="rId8"/>
    <p:sldId id="28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565C2-0F90-4C6D-853F-F7F170E33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5477FE-2E77-43A4-85AF-4333BE6B0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C0F9B8-1AF2-448D-BB72-71992EF8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AD877A-D1AA-49AA-BF2D-E52825796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9B1C3D-9A18-4B66-A426-40C16C19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96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8ADC27-4A94-4551-A80B-805BA6C1E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7880F9-CD87-46D9-9CB5-CE0A63D8B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84AD0D-C8F2-4177-BA83-DE9AC6FC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AF9B8D-C9C0-404F-8DB6-33A7C5AE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0F988E-C191-4A88-BCED-83161F879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84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E314D5-12DE-4DFD-911D-8C7A0EED9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2961B3-46E8-434A-9818-9638AB026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3E3E6-003A-4ACC-BBEF-92BFD8F9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457F35-265E-4C10-845D-F422D9B6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AA514F-B9BA-49F3-BB52-00104140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74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8BA416-0826-411D-BA25-43669EB45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0145E5-E28A-46E9-95DE-AED821D00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10595E-CEBF-4FD0-8577-58801143C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2D26BF-D669-4EA8-8214-04EB7421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5AE44F-3026-4501-8836-377654D7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8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3FE94-C349-4BF9-8FD9-51CAEB286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52E4D2-B7F3-42A9-9301-C639F8FB0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E7318B-A50B-4AE7-9FA6-3E98597DA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4D10B2-E7E5-4F38-BDBC-69B79D83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C4078-FC61-45BD-8698-00E773A6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9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A7587-1FFD-4820-876A-0BECE3698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7E4D82-3ABA-4EE9-914A-F82747B60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16E96A-9A7B-4BA0-86B9-7427185B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8245F1-2919-48EC-9636-F8B1E1BC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93C3A2-E2AB-4D0F-939B-080ACB96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9C6FB9-3EC1-41CD-ABF2-A6371E3E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56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50EA4-58C3-40E6-8B08-F94239B33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124E22-128D-4721-A512-97347577A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1FBBE9-2C85-4004-821F-9D51E9AD5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ECD02C-49E4-4116-AB58-561ABEFC0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7A0C13-034A-4243-9616-7F8B99C2C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414684E-5913-4904-8697-A6408E57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CC41D26-86F6-41B1-8029-980D2DAED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1C99C5-0C42-444E-82BB-A3F379F8F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16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2D462-8BD5-4696-8E07-FB041ADC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E06C206-0EC5-4A01-8CFC-014A2672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3C2FAA-2CBD-4E25-AA8F-244D89C01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64C27C-AB2B-4B9F-BEDD-876395F5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0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9DBA7B-4AB8-47CC-8C6F-75F328B2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5FD398-8C4D-434C-AF2D-36517B72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4EB627-3198-45D7-87B3-A3996FDB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5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49A73-8F23-49CD-9871-D891943E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5BCA57-C4FF-4678-9849-55DB2174D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6892BD-374D-4FBB-A3C9-900D758FE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958EDA-9BD1-4778-AE88-B9077A26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685318-5180-4B7C-A389-0515D60C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EBDCD4-A0CE-42D7-80CE-AA3AD7B9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09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E04B87-DF68-4701-A2BE-BC6C078F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D49883E-812E-4641-912F-3EF6E889B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1D70A6-55DC-4260-866F-6ED5EA369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FCE3F9-D412-43C4-9552-E2CE860EE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C5E89F-CD57-432E-B042-2C47655B2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1ACCFD-5524-43D2-88D3-DDC47AD0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57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3AD2E-74F7-4AC8-82F2-5362A53B4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442C6A-E0C8-433E-AA54-D687D0560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E36C47-54E7-4955-ABD6-EFC79FF4E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C027-BC6B-4D7A-B86A-072A703B71F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2C67BF-FDD1-4E56-8631-CD59D749F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D74FD0-35E1-40F3-A5E9-7525451CB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454E-1D13-427C-8314-48CFEE28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yandex.ru/u/6711e32c5d2a0667d05f796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yaglova@kip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+mn-lt"/>
              </a:rPr>
              <a:t>VIII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Краевой педагогический марафон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F231F07-F8C3-4A3C-9B8D-31F8AD7DF02E}"/>
              </a:ext>
            </a:extLst>
          </p:cNvPr>
          <p:cNvSpPr/>
          <p:nvPr/>
        </p:nvSpPr>
        <p:spPr>
          <a:xfrm>
            <a:off x="519954" y="1936399"/>
            <a:ext cx="113564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DF3E2D"/>
                </a:solidFill>
              </a:rPr>
              <a:t>«От</a:t>
            </a:r>
            <a:r>
              <a:rPr lang="en-US" sz="2800" dirty="0">
                <a:solidFill>
                  <a:srgbClr val="DF3E2D"/>
                </a:solidFill>
              </a:rPr>
              <a:t> </a:t>
            </a:r>
            <a:r>
              <a:rPr lang="ru-RU" sz="2800" dirty="0">
                <a:solidFill>
                  <a:srgbClr val="DF3E2D"/>
                </a:solidFill>
              </a:rPr>
              <a:t>базовых результатов к результатам высоких достижений» </a:t>
            </a:r>
          </a:p>
          <a:p>
            <a:pPr algn="ctr"/>
            <a:r>
              <a:rPr lang="ru-RU" sz="2800" dirty="0">
                <a:solidFill>
                  <a:srgbClr val="DF3E2D"/>
                </a:solidFill>
              </a:rPr>
              <a:t>(ноябрь – декабрь 2024 г.)</a:t>
            </a:r>
          </a:p>
          <a:p>
            <a:pPr algn="ctr"/>
            <a:endParaRPr lang="ru-RU" sz="2800" dirty="0">
              <a:solidFill>
                <a:srgbClr val="DF3E2D"/>
              </a:solidFill>
            </a:endParaRPr>
          </a:p>
          <a:p>
            <a:pPr algn="ctr"/>
            <a:r>
              <a:rPr lang="ru-RU" sz="2800" dirty="0"/>
              <a:t>Для исполнения резолюции Августовского педсовета 2024 г.</a:t>
            </a:r>
            <a:r>
              <a:rPr lang="ru-RU" sz="2800" dirty="0">
                <a:solidFill>
                  <a:srgbClr val="DF3E2D"/>
                </a:solidFill>
              </a:rPr>
              <a:t> </a:t>
            </a:r>
          </a:p>
          <a:p>
            <a:pPr algn="ctr"/>
            <a:endParaRPr lang="ru-RU" sz="2800" dirty="0"/>
          </a:p>
          <a:p>
            <a:r>
              <a:rPr lang="ru-RU" sz="2800" dirty="0"/>
              <a:t>Выявление результативных управленческо-педагогических практик в округах по содержательным направлениям:</a:t>
            </a:r>
          </a:p>
          <a:p>
            <a:r>
              <a:rPr lang="ru-RU" sz="2000" dirty="0"/>
              <a:t>1.Высокие результаты ГИА: Углубленное изучение предметов как в основной, так и в старшей школе; специализированные классы (школа-ВУЗ), корпоративные классы (Школа-ВУЗ-предприятие); </a:t>
            </a:r>
          </a:p>
          <a:p>
            <a:r>
              <a:rPr lang="ru-RU" sz="2000" dirty="0"/>
              <a:t>2.Система работы с одаренными детьми: достижения в перечневых олимпиадах, НПК;</a:t>
            </a:r>
          </a:p>
          <a:p>
            <a:r>
              <a:rPr lang="ru-RU" sz="2000" dirty="0"/>
              <a:t>3.Система работы по достижению базового уровня результатов обучения;</a:t>
            </a:r>
          </a:p>
          <a:p>
            <a:r>
              <a:rPr lang="ru-RU" sz="2000" dirty="0"/>
              <a:t>4.Система работы по достижению результатов по ФГ выше среднероссийских.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63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+mn-lt"/>
              </a:rPr>
              <a:t>VIII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Краевой педагогический марафон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273B6F8-06F0-4DBA-856E-54DE659CC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503922"/>
              </p:ext>
            </p:extLst>
          </p:nvPr>
        </p:nvGraphicFramePr>
        <p:xfrm>
          <a:off x="1154096" y="1402673"/>
          <a:ext cx="10369119" cy="46585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7990">
                  <a:extLst>
                    <a:ext uri="{9D8B030D-6E8A-4147-A177-3AD203B41FA5}">
                      <a16:colId xmlns:a16="http://schemas.microsoft.com/office/drawing/2014/main" val="4260598813"/>
                    </a:ext>
                  </a:extLst>
                </a:gridCol>
                <a:gridCol w="6674450">
                  <a:extLst>
                    <a:ext uri="{9D8B030D-6E8A-4147-A177-3AD203B41FA5}">
                      <a16:colId xmlns:a16="http://schemas.microsoft.com/office/drawing/2014/main" val="2080336865"/>
                    </a:ext>
                  </a:extLst>
                </a:gridCol>
                <a:gridCol w="3506679">
                  <a:extLst>
                    <a:ext uri="{9D8B030D-6E8A-4147-A177-3AD203B41FA5}">
                      <a16:colId xmlns:a16="http://schemas.microsoft.com/office/drawing/2014/main" val="1116502151"/>
                    </a:ext>
                  </a:extLst>
                </a:gridCol>
              </a:tblGrid>
              <a:tr h="168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Этап. Деятельность 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Сроки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703850"/>
                  </a:ext>
                </a:extLst>
              </a:tr>
              <a:tr h="17904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/>
                        <a:t>1 этап. Обсуждение практик на уровне МСО. Выделение практик для обсуждения на следующем этапе.</a:t>
                      </a:r>
                      <a:endParaRPr lang="ru-RU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/>
                        <a:t>11 – 16 ноября 2024 г.</a:t>
                      </a:r>
                      <a:endParaRPr lang="ru-RU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4534947"/>
                  </a:ext>
                </a:extLst>
              </a:tr>
              <a:tr h="11846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/>
                        <a:t>2 этап. Представление, обсуждение на уровне Округа</a:t>
                      </a:r>
                      <a:endParaRPr lang="ru-RU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/>
                        <a:t>25 – 30 ноября 2024 г.</a:t>
                      </a:r>
                      <a:endParaRPr lang="ru-RU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3870240"/>
                  </a:ext>
                </a:extLst>
              </a:tr>
              <a:tr h="11846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/>
                        <a:t>3 этап. Форум (Образовательный Салон). </a:t>
                      </a:r>
                      <a:endParaRPr lang="ru-RU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/>
                        <a:t>9 – 14 декабря 2024 г.</a:t>
                      </a:r>
                      <a:endParaRPr lang="ru-RU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0821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66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+mn-lt"/>
              </a:rPr>
              <a:t>VIII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Краевой педагогический марафон.           1 этап: 11 – 16 ноября 2024 г.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B941065-1A5E-475B-BE8F-D984220B8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До 25 октября 2024 г. </a:t>
            </a:r>
            <a:r>
              <a:rPr lang="ru-RU" dirty="0"/>
              <a:t>сбор ИРО дебютных версий программ Марафона от МСО.</a:t>
            </a:r>
          </a:p>
          <a:p>
            <a:r>
              <a:rPr lang="ru-RU" dirty="0"/>
              <a:t>Заявки для участия в 1 этапе Марафона (муниципальный уровень) принимаются от ОО,  ДОУ (обеспечение связки управленец – педагогическая практика).</a:t>
            </a:r>
          </a:p>
          <a:p>
            <a:r>
              <a:rPr lang="ru-RU" dirty="0"/>
              <a:t>Практики могут быть как одного учителя/воспитателя, так и команды учителей/воспитателей, команды ОО/ДОУ, муниципальной команды в целом. Практики дополнительного образования только в связке с основным.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64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+mn-lt"/>
              </a:rPr>
              <a:t>VIII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Краевой педагогический марафон.           1 этап: 11 – 16 ноября 2024 г.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B941065-1A5E-475B-BE8F-D984220B8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Важно понять!!!</a:t>
            </a:r>
            <a:r>
              <a:rPr lang="ru-RU" dirty="0"/>
              <a:t> Результативность педагогической практики, в чем поддержка практики на уровне МСО. ИРО предоставит экспертные листы.</a:t>
            </a:r>
          </a:p>
          <a:p>
            <a:r>
              <a:rPr lang="ru-RU" dirty="0"/>
              <a:t>В качестве источников для практик рекомендуем рассматривать практики РАОП (продвинутого и высокого уровня), Региональные инновационные площадки (РИП), участники профессиональных конкурсов, практики проектов ИРО (Сетевой учитель, РМА, </a:t>
            </a:r>
            <a:r>
              <a:rPr lang="ru-RU" dirty="0" err="1"/>
              <a:t>МетаШкола</a:t>
            </a:r>
            <a:r>
              <a:rPr lang="ru-RU" dirty="0"/>
              <a:t>, программа РЛП и др.). В целом практики, которые показывают стабильно хорошие результаты не менее 3 лет.</a:t>
            </a:r>
          </a:p>
          <a:p>
            <a:r>
              <a:rPr lang="ru-RU" dirty="0"/>
              <a:t>В целом, желательно увязать в общую муниципальную систему или хотя бы на уровне ОО/ДОУ представленные практики, а не просто как набор эффективных практик.</a:t>
            </a:r>
          </a:p>
        </p:txBody>
      </p:sp>
    </p:spTree>
    <p:extLst>
      <p:ext uri="{BB962C8B-B14F-4D97-AF65-F5344CB8AC3E}">
        <p14:creationId xmlns:p14="http://schemas.microsoft.com/office/powerpoint/2010/main" val="392100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+mn-lt"/>
              </a:rPr>
              <a:t>VIII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Краевой педагогический марафон.           1 этап: 11 – 16 ноября 2024 г.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B941065-1A5E-475B-BE8F-D984220B8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6856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Высокие результаты ГИА: </a:t>
            </a:r>
          </a:p>
          <a:p>
            <a:pPr lvl="1"/>
            <a:r>
              <a:rPr lang="ru-RU" dirty="0"/>
              <a:t>Углубленное изучение предметов как в основной, так и в старшей школе; специализированные классы (школа-ВУЗ), корпоративные классы (Школа-ВУЗ-предприятие); </a:t>
            </a:r>
          </a:p>
          <a:p>
            <a:pPr lvl="1"/>
            <a:r>
              <a:rPr lang="ru-RU" dirty="0"/>
              <a:t>Современные образовательные технологии для достижения образовательных результатов.</a:t>
            </a:r>
          </a:p>
          <a:p>
            <a:r>
              <a:rPr lang="ru-RU" dirty="0"/>
              <a:t>Система работы по достижению базового уровня (</a:t>
            </a:r>
            <a:r>
              <a:rPr lang="ru-RU" sz="2400" dirty="0"/>
              <a:t>в т.ч. практики инклюзивного образования</a:t>
            </a:r>
            <a:r>
              <a:rPr lang="ru-RU" dirty="0"/>
              <a:t>)</a:t>
            </a:r>
            <a:r>
              <a:rPr lang="ru-RU" sz="2000" dirty="0"/>
              <a:t>;</a:t>
            </a:r>
          </a:p>
          <a:p>
            <a:r>
              <a:rPr lang="ru-RU" dirty="0"/>
              <a:t>Система работы с одаренными детьми;</a:t>
            </a:r>
          </a:p>
          <a:p>
            <a:r>
              <a:rPr lang="ru-RU" dirty="0"/>
              <a:t>Система работы по достижению результатов по ФГ выше среднероссийских</a:t>
            </a:r>
            <a:r>
              <a:rPr lang="ru-RU" sz="2000" dirty="0"/>
              <a:t>. </a:t>
            </a:r>
          </a:p>
          <a:p>
            <a:r>
              <a:rPr lang="ru-RU" sz="3000" dirty="0">
                <a:solidFill>
                  <a:srgbClr val="FF0000"/>
                </a:solidFill>
              </a:rPr>
              <a:t>ВАЖНО!!! </a:t>
            </a:r>
            <a:r>
              <a:rPr lang="ru-RU" dirty="0"/>
              <a:t>Можно проводить Марафон не по всем 4 направлениям.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58149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+mn-lt"/>
              </a:rPr>
              <a:t>VIII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Краевой педагогический марафон.           1 этап: 11 – 16 ноября 2024 г.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B941065-1A5E-475B-BE8F-D984220B8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/>
              <a:t>Требования к формам организации Марафона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Практико-ориентированные;</a:t>
            </a:r>
          </a:p>
          <a:p>
            <a:pPr lvl="1"/>
            <a:r>
              <a:rPr lang="ru-RU" dirty="0"/>
              <a:t>Обеспечивают </a:t>
            </a:r>
            <a:r>
              <a:rPr lang="ru-RU" dirty="0" err="1"/>
              <a:t>взаимопосещение</a:t>
            </a:r>
            <a:r>
              <a:rPr lang="ru-RU" dirty="0"/>
              <a:t>, особенно тех мероприятий, которые планируются быть представленными на Окружном этапе.</a:t>
            </a:r>
          </a:p>
          <a:p>
            <a:pPr marL="0" indent="0">
              <a:buNone/>
            </a:pPr>
            <a:r>
              <a:rPr lang="ru-RU" sz="3200" dirty="0"/>
              <a:t>Фестиваль, конференция, экскурсия, проблемная/ методическая  лаборатория, серия мастер- классов, открытых уроков с последующим анализом и рефлексией, методические десанты,  дискуссии и т.п.</a:t>
            </a:r>
          </a:p>
          <a:p>
            <a:pPr marL="457200" lvl="1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</a:rPr>
              <a:t>ОБЯЗАТЕЛЬНО!!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Итоговое рефлексивное мероприятие в муниципалитете по результатам 1 этапа Марафона, отбор практик на 2 этап (Окружной)</a:t>
            </a:r>
          </a:p>
          <a:p>
            <a:pPr marL="457200" lvl="1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1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dirty="0">
                <a:solidFill>
                  <a:srgbClr val="FF0000"/>
                </a:solidFill>
                <a:latin typeface="+mn-lt"/>
              </a:rPr>
              <a:t>Задача команды ИРО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B941065-1A5E-475B-BE8F-D984220B8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76" y="1420477"/>
            <a:ext cx="10718953" cy="4753311"/>
          </a:xfrm>
        </p:spPr>
        <p:txBody>
          <a:bodyPr>
            <a:normAutofit/>
          </a:bodyPr>
          <a:lstStyle/>
          <a:p>
            <a:r>
              <a:rPr lang="ru-RU" dirty="0"/>
              <a:t>За каждым округом (Западный, Восточный, Южный, Центральный, Северный, </a:t>
            </a:r>
            <a:r>
              <a:rPr lang="ru-RU" dirty="0" err="1"/>
              <a:t>Приенисейский</a:t>
            </a:r>
            <a:r>
              <a:rPr lang="ru-RU" dirty="0"/>
              <a:t>) будет закреплена команда ИРО. </a:t>
            </a:r>
          </a:p>
          <a:p>
            <a:r>
              <a:rPr lang="ru-RU" dirty="0"/>
              <a:t>Проектирование </a:t>
            </a:r>
            <a:r>
              <a:rPr lang="ru-RU" u="sng" dirty="0">
                <a:solidFill>
                  <a:srgbClr val="002060"/>
                </a:solidFill>
              </a:rPr>
              <a:t>(до 23 ноября) </a:t>
            </a:r>
            <a:r>
              <a:rPr lang="ru-RU" dirty="0"/>
              <a:t>и проведение Окружных мероприятий в рамках Марафона </a:t>
            </a:r>
            <a:r>
              <a:rPr lang="ru-RU" u="sng" dirty="0">
                <a:solidFill>
                  <a:srgbClr val="002060"/>
                </a:solidFill>
              </a:rPr>
              <a:t>(в период 25 – 30 ноября 2024 г.)</a:t>
            </a:r>
          </a:p>
          <a:p>
            <a:r>
              <a:rPr lang="ru-RU" dirty="0"/>
              <a:t>Формат Окружных мероприятий:</a:t>
            </a:r>
          </a:p>
          <a:p>
            <a:pPr lvl="1"/>
            <a:r>
              <a:rPr lang="ru-RU" dirty="0"/>
              <a:t>удерживает педагогический и управленческий аспект;</a:t>
            </a:r>
          </a:p>
          <a:p>
            <a:pPr lvl="1"/>
            <a:r>
              <a:rPr lang="ru-RU" dirty="0"/>
              <a:t>практико- ориентированный;</a:t>
            </a:r>
          </a:p>
          <a:p>
            <a:pPr lvl="1"/>
            <a:r>
              <a:rPr lang="ru-RU" dirty="0"/>
              <a:t>Позволяет сформировать «профиль Округа» в разрезе 4 направлений Марафона.</a:t>
            </a:r>
          </a:p>
        </p:txBody>
      </p:sp>
    </p:spTree>
    <p:extLst>
      <p:ext uri="{BB962C8B-B14F-4D97-AF65-F5344CB8AC3E}">
        <p14:creationId xmlns:p14="http://schemas.microsoft.com/office/powerpoint/2010/main" val="219902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23191" y="279064"/>
            <a:ext cx="1071895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dirty="0">
                <a:solidFill>
                  <a:srgbClr val="FF0000"/>
                </a:solidFill>
                <a:latin typeface="+mn-lt"/>
              </a:rPr>
              <a:t> Организационные мероприятия на ближайшую неделю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83384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6" y="188860"/>
            <a:ext cx="1847461" cy="65866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B941065-1A5E-475B-BE8F-D984220B8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331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До 22 октября </a:t>
            </a:r>
            <a:r>
              <a:rPr lang="ru-RU" dirty="0"/>
              <a:t>заполнить информацию об ответственном за мероприятия в муниципалитете </a:t>
            </a:r>
            <a:r>
              <a:rPr lang="en-US" dirty="0">
                <a:hlinkClick r:id="rId3"/>
              </a:rPr>
              <a:t>https://forms.yandex.ru/u/6711e32c5d2a0667d05f7969/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До 25 октября </a:t>
            </a:r>
            <a:r>
              <a:rPr lang="ru-RU" dirty="0"/>
              <a:t> отправить дебютную версию программы муниципального этапа Марафона на почту </a:t>
            </a:r>
            <a:r>
              <a:rPr lang="en-US" dirty="0">
                <a:hlinkClick r:id="rId4"/>
              </a:rPr>
              <a:t>tyaglova@kipk.ru</a:t>
            </a:r>
            <a:r>
              <a:rPr lang="ru-RU" dirty="0"/>
              <a:t> Формат программы произвольный, обязательно указана результативность практик, которые планируются на 2 этап Марафона. Данные практики помечаете (*).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419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706</Words>
  <Application>Microsoft Office PowerPoint</Application>
  <PresentationFormat>Широкоэкранный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Тяглова Елена Григорьевна</dc:creator>
  <cp:lastModifiedBy>Тяглова Елена Григорьевна</cp:lastModifiedBy>
  <cp:revision>25</cp:revision>
  <dcterms:created xsi:type="dcterms:W3CDTF">2024-09-26T01:54:11Z</dcterms:created>
  <dcterms:modified xsi:type="dcterms:W3CDTF">2024-10-18T08:20:20Z</dcterms:modified>
</cp:coreProperties>
</file>